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6"/>
  </p:notesMasterIdLst>
  <p:handoutMasterIdLst>
    <p:handoutMasterId r:id="rId17"/>
  </p:handoutMasterIdLst>
  <p:sldIdLst>
    <p:sldId id="256" r:id="rId2"/>
    <p:sldId id="257" r:id="rId3"/>
    <p:sldId id="258" r:id="rId4"/>
    <p:sldId id="264" r:id="rId5"/>
    <p:sldId id="265" r:id="rId6"/>
    <p:sldId id="259" r:id="rId7"/>
    <p:sldId id="266" r:id="rId8"/>
    <p:sldId id="269" r:id="rId9"/>
    <p:sldId id="260" r:id="rId10"/>
    <p:sldId id="267" r:id="rId11"/>
    <p:sldId id="261" r:id="rId12"/>
    <p:sldId id="262" r:id="rId13"/>
    <p:sldId id="268" r:id="rId14"/>
    <p:sldId id="263"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A5002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91" autoAdjust="0"/>
    <p:restoredTop sz="94667" autoAdjust="0"/>
  </p:normalViewPr>
  <p:slideViewPr>
    <p:cSldViewPr>
      <p:cViewPr varScale="1">
        <p:scale>
          <a:sx n="79" d="100"/>
          <a:sy n="79" d="100"/>
        </p:scale>
        <p:origin x="-1482" y="-90"/>
      </p:cViewPr>
      <p:guideLst>
        <p:guide orient="horz" pos="2160"/>
        <p:guide pos="2880"/>
      </p:guideLst>
    </p:cSldViewPr>
  </p:slideViewPr>
  <p:outlineViewPr>
    <p:cViewPr>
      <p:scale>
        <a:sx n="33" d="100"/>
        <a:sy n="33" d="100"/>
      </p:scale>
      <p:origin x="0" y="1356"/>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781E0C-C2D1-4F3D-A82C-DE02DF59D6B8}" type="datetimeFigureOut">
              <a:rPr lang="en-US" smtClean="0"/>
              <a:pPr/>
              <a:t>10/19/2012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156ADD2-D81D-4D5C-AE46-F0E5164F674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FFE78C-D052-4ACB-BE84-56BC6F30DD9D}" type="datetimeFigureOut">
              <a:rPr lang="en-US" smtClean="0"/>
              <a:pPr/>
              <a:t>10/19/2012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8010CF-C82F-4633-81B9-F7D23BA0D36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8010CF-C82F-4633-81B9-F7D23BA0D36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Show example of Classroom Website</a:t>
            </a:r>
          </a:p>
          <a:p>
            <a:r>
              <a:rPr lang="en-US" dirty="0" smtClean="0"/>
              <a:t>Show example of Classroom newsletter</a:t>
            </a:r>
          </a:p>
          <a:p>
            <a:r>
              <a:rPr lang="en-US" dirty="0" smtClean="0"/>
              <a:t>If a parent feels they can’t contact you and discuss issues,</a:t>
            </a:r>
            <a:r>
              <a:rPr lang="en-US" baseline="0" dirty="0" smtClean="0"/>
              <a:t> their first stop may be to your administrator.  Keep the lines of communication open.</a:t>
            </a:r>
          </a:p>
          <a:p>
            <a:r>
              <a:rPr lang="en-US" baseline="0" dirty="0" smtClean="0"/>
              <a:t>Demonstrate “I Message”</a:t>
            </a:r>
          </a:p>
          <a:p>
            <a:r>
              <a:rPr lang="en-US" baseline="0" dirty="0" smtClean="0"/>
              <a:t>Be Prepared:  Know what the issues are and what you want the parent to do to help support you in the classroom.  Remember to contact parents to tell them about positive things their student has done.</a:t>
            </a:r>
            <a:endParaRPr lang="en-US" dirty="0"/>
          </a:p>
        </p:txBody>
      </p:sp>
      <p:sp>
        <p:nvSpPr>
          <p:cNvPr id="4" name="Slide Number Placeholder 3"/>
          <p:cNvSpPr>
            <a:spLocks noGrp="1"/>
          </p:cNvSpPr>
          <p:nvPr>
            <p:ph type="sldNum" sz="quarter" idx="10"/>
          </p:nvPr>
        </p:nvSpPr>
        <p:spPr/>
        <p:txBody>
          <a:bodyPr/>
          <a:lstStyle/>
          <a:p>
            <a:fld id="{A68010CF-C82F-4633-81B9-F7D23BA0D36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Delta Kappa News</a:t>
            </a:r>
          </a:p>
          <a:p>
            <a:r>
              <a:rPr lang="en-US" dirty="0" smtClean="0"/>
              <a:t>Delta Kappa Gamma Bulletin</a:t>
            </a:r>
          </a:p>
          <a:p>
            <a:r>
              <a:rPr lang="en-US" dirty="0" smtClean="0"/>
              <a:t>The Wolverine.</a:t>
            </a:r>
          </a:p>
          <a:p>
            <a:endParaRPr lang="en-US" dirty="0" smtClean="0"/>
          </a:p>
          <a:p>
            <a:r>
              <a:rPr lang="en-US" dirty="0" smtClean="0"/>
              <a:t>Elevator Speech</a:t>
            </a:r>
            <a:r>
              <a:rPr lang="en-US" baseline="0" dirty="0" smtClean="0"/>
              <a:t> 17 countries.</a:t>
            </a:r>
          </a:p>
          <a:p>
            <a:r>
              <a:rPr lang="en-US" baseline="0" dirty="0" smtClean="0"/>
              <a:t>Show example of brochure</a:t>
            </a:r>
          </a:p>
          <a:p>
            <a:r>
              <a:rPr lang="en-US" baseline="0" dirty="0" smtClean="0"/>
              <a:t>Invite people to attend next session to learn about “ten interesting women”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68010CF-C82F-4633-81B9-F7D23BA0D36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There is an example of a press release</a:t>
            </a:r>
            <a:r>
              <a:rPr lang="en-US" baseline="0" dirty="0" smtClean="0"/>
              <a:t> that may be found on the International Website.</a:t>
            </a:r>
            <a:endParaRPr lang="en-US" dirty="0"/>
          </a:p>
        </p:txBody>
      </p:sp>
      <p:sp>
        <p:nvSpPr>
          <p:cNvPr id="4" name="Slide Number Placeholder 3"/>
          <p:cNvSpPr>
            <a:spLocks noGrp="1"/>
          </p:cNvSpPr>
          <p:nvPr>
            <p:ph type="sldNum" sz="quarter" idx="10"/>
          </p:nvPr>
        </p:nvSpPr>
        <p:spPr/>
        <p:txBody>
          <a:bodyPr/>
          <a:lstStyle/>
          <a:p>
            <a:fld id="{A68010CF-C82F-4633-81B9-F7D23BA0D36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Give examples!!</a:t>
            </a:r>
          </a:p>
          <a:p>
            <a:r>
              <a:rPr lang="en-US" dirty="0" smtClean="0"/>
              <a:t>Gingerbread House making</a:t>
            </a:r>
          </a:p>
          <a:p>
            <a:r>
              <a:rPr lang="en-US" dirty="0" smtClean="0"/>
              <a:t>Senior</a:t>
            </a:r>
            <a:r>
              <a:rPr lang="en-US" baseline="0" dirty="0" smtClean="0"/>
              <a:t> Citizen/2</a:t>
            </a:r>
            <a:r>
              <a:rPr lang="en-US" baseline="30000" dirty="0" smtClean="0"/>
              <a:t>nd</a:t>
            </a:r>
            <a:r>
              <a:rPr lang="en-US" baseline="0" dirty="0" smtClean="0"/>
              <a:t> grade collaborative effort</a:t>
            </a:r>
            <a:endParaRPr lang="en-US" dirty="0"/>
          </a:p>
        </p:txBody>
      </p:sp>
      <p:sp>
        <p:nvSpPr>
          <p:cNvPr id="4" name="Slide Number Placeholder 3"/>
          <p:cNvSpPr>
            <a:spLocks noGrp="1"/>
          </p:cNvSpPr>
          <p:nvPr>
            <p:ph type="sldNum" sz="quarter" idx="10"/>
          </p:nvPr>
        </p:nvSpPr>
        <p:spPr/>
        <p:txBody>
          <a:bodyPr/>
          <a:lstStyle/>
          <a:p>
            <a:fld id="{A68010CF-C82F-4633-81B9-F7D23BA0D36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8010CF-C82F-4633-81B9-F7D23BA0D36C}" type="slidenum">
              <a:rPr lang="en-US" smtClean="0"/>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8010CF-C82F-4633-81B9-F7D23BA0D36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One of the most valuable tools for</a:t>
            </a:r>
            <a:r>
              <a:rPr lang="en-US" baseline="0" dirty="0" smtClean="0"/>
              <a:t> communicating to its members is your International and Alpha Iota State Websites.  It should be one of the first places you look if you have a question.  Take a quick look at both websites going over bulleted items.</a:t>
            </a:r>
            <a:endParaRPr lang="en-US" dirty="0" smtClean="0"/>
          </a:p>
          <a:p>
            <a:endParaRPr lang="en-US" dirty="0" smtClean="0"/>
          </a:p>
          <a:p>
            <a:endParaRPr lang="en-US" baseline="0" dirty="0" smtClean="0"/>
          </a:p>
          <a:p>
            <a:endParaRPr lang="en-US" sz="1200" b="1" kern="1200" baseline="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r>
            <a:br>
              <a:rPr lang="en-US" sz="1200" b="1" kern="1200" dirty="0" smtClean="0">
                <a:solidFill>
                  <a:schemeClr val="tx1"/>
                </a:solidFill>
                <a:latin typeface="+mn-lt"/>
                <a:ea typeface="+mn-ea"/>
                <a:cs typeface="+mn-cs"/>
              </a:rPr>
            </a:br>
            <a:r>
              <a:rPr lang="en-US" dirty="0" smtClean="0"/>
              <a:t/>
            </a:r>
            <a:br>
              <a:rPr lang="en-US" dirty="0" smtClean="0"/>
            </a:br>
            <a:endParaRPr lang="en-US" baseline="0" dirty="0" smtClean="0"/>
          </a:p>
        </p:txBody>
      </p:sp>
      <p:sp>
        <p:nvSpPr>
          <p:cNvPr id="4" name="Slide Number Placeholder 3"/>
          <p:cNvSpPr>
            <a:spLocks noGrp="1"/>
          </p:cNvSpPr>
          <p:nvPr>
            <p:ph type="sldNum" sz="quarter" idx="10"/>
          </p:nvPr>
        </p:nvSpPr>
        <p:spPr/>
        <p:txBody>
          <a:bodyPr/>
          <a:lstStyle/>
          <a:p>
            <a:fld id="{A68010CF-C82F-4633-81B9-F7D23BA0D36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8010CF-C82F-4633-81B9-F7D23BA0D36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1" dirty="0" smtClean="0"/>
              <a:t>Assign a </a:t>
            </a:r>
            <a:r>
              <a:rPr lang="en-US" b="1" dirty="0" err="1" smtClean="0"/>
              <a:t>webwatcher</a:t>
            </a:r>
            <a:r>
              <a:rPr lang="en-US" b="1" dirty="0" smtClean="0"/>
              <a:t>!!!!</a:t>
            </a:r>
            <a:endParaRPr lang="en-US" b="1" dirty="0"/>
          </a:p>
        </p:txBody>
      </p:sp>
      <p:sp>
        <p:nvSpPr>
          <p:cNvPr id="4" name="Slide Number Placeholder 3"/>
          <p:cNvSpPr>
            <a:spLocks noGrp="1"/>
          </p:cNvSpPr>
          <p:nvPr>
            <p:ph type="sldNum" sz="quarter" idx="10"/>
          </p:nvPr>
        </p:nvSpPr>
        <p:spPr/>
        <p:txBody>
          <a:bodyPr/>
          <a:lstStyle/>
          <a:p>
            <a:fld id="{A68010CF-C82F-4633-81B9-F7D23BA0D36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President’s Page – every couple of months this comes to the chapter</a:t>
            </a:r>
            <a:r>
              <a:rPr lang="en-US" baseline="0" dirty="0" smtClean="0"/>
              <a:t> presidents with important reminders.</a:t>
            </a:r>
            <a:endParaRPr lang="en-US" dirty="0" smtClean="0"/>
          </a:p>
          <a:p>
            <a:r>
              <a:rPr lang="en-US" dirty="0" smtClean="0"/>
              <a:t>Broadcast the Buzz</a:t>
            </a:r>
            <a:r>
              <a:rPr lang="en-US" baseline="0" dirty="0" smtClean="0"/>
              <a:t> – a </a:t>
            </a:r>
            <a:r>
              <a:rPr lang="en-US" baseline="0" dirty="0" err="1" smtClean="0"/>
              <a:t>monthy</a:t>
            </a:r>
            <a:r>
              <a:rPr lang="en-US" baseline="0" dirty="0" smtClean="0"/>
              <a:t> newsletter put out by International.  It can be found on the state website, usually in the president’s packet.</a:t>
            </a:r>
          </a:p>
          <a:p>
            <a:r>
              <a:rPr lang="en-US" baseline="0" dirty="0" smtClean="0"/>
              <a:t>                               It tells about ways to communicate with others.</a:t>
            </a:r>
          </a:p>
          <a:p>
            <a:r>
              <a:rPr lang="en-US" baseline="0" dirty="0" smtClean="0"/>
              <a:t>DKG News :  </a:t>
            </a:r>
            <a:r>
              <a:rPr lang="en-US" sz="1200" kern="1200" dirty="0" smtClean="0">
                <a:solidFill>
                  <a:schemeClr val="tx1"/>
                </a:solidFill>
                <a:latin typeface="+mn-lt"/>
                <a:ea typeface="+mn-ea"/>
                <a:cs typeface="+mn-cs"/>
              </a:rPr>
              <a:t>The</a:t>
            </a:r>
            <a:r>
              <a:rPr lang="en-US" sz="1200" i="1" kern="1200" dirty="0" smtClean="0">
                <a:solidFill>
                  <a:schemeClr val="tx1"/>
                </a:solidFill>
                <a:latin typeface="+mn-lt"/>
                <a:ea typeface="+mn-ea"/>
                <a:cs typeface="+mn-cs"/>
              </a:rPr>
              <a:t> Bulletin, </a:t>
            </a:r>
            <a:r>
              <a:rPr lang="en-US" sz="1200" kern="1200" dirty="0" smtClean="0">
                <a:solidFill>
                  <a:schemeClr val="tx1"/>
                </a:solidFill>
                <a:latin typeface="+mn-lt"/>
                <a:ea typeface="+mn-ea"/>
                <a:cs typeface="+mn-cs"/>
              </a:rPr>
              <a:t>the official journal of The Delta Kappa Gamma Society International, promotes professional and personal growth of members through publication of their writings. The Delta Kappa Gamma Bulletin is published quarterly each year.</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DKG</a:t>
            </a:r>
            <a:r>
              <a:rPr lang="en-US" sz="1200" b="1" kern="1200" baseline="0" dirty="0" smtClean="0">
                <a:solidFill>
                  <a:schemeClr val="tx1"/>
                </a:solidFill>
                <a:latin typeface="+mn-lt"/>
                <a:ea typeface="+mn-ea"/>
                <a:cs typeface="+mn-cs"/>
              </a:rPr>
              <a:t> News  </a:t>
            </a:r>
            <a:r>
              <a:rPr lang="en-US" dirty="0" smtClean="0"/>
              <a:t>The Delta Kappa Gamma News is published by The Delta Kappa Gamma Society International bimonthly in January/February, March/April, May/June, July/August, September/October, and November/December.  News of International significance.  You will read about DKG regional conferences from around the world.  You will also read about when DKG becomes</a:t>
            </a:r>
            <a:r>
              <a:rPr lang="en-US" baseline="0" dirty="0" smtClean="0"/>
              <a:t> established with organizations in other countries.</a:t>
            </a:r>
            <a:endParaRPr lang="en-US" dirty="0"/>
          </a:p>
        </p:txBody>
      </p:sp>
      <p:sp>
        <p:nvSpPr>
          <p:cNvPr id="4" name="Slide Number Placeholder 3"/>
          <p:cNvSpPr>
            <a:spLocks noGrp="1"/>
          </p:cNvSpPr>
          <p:nvPr>
            <p:ph type="sldNum" sz="quarter" idx="10"/>
          </p:nvPr>
        </p:nvSpPr>
        <p:spPr/>
        <p:txBody>
          <a:bodyPr/>
          <a:lstStyle/>
          <a:p>
            <a:fld id="{A68010CF-C82F-4633-81B9-F7D23BA0D36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President’s Packet</a:t>
            </a:r>
            <a:r>
              <a:rPr lang="en-US" baseline="0" dirty="0" smtClean="0"/>
              <a:t> is mailed to chapter presidents if they choose not to read it on line.  An e-mail reminder goes out to chapter presidents when a new packet is posted on line.  It contains reminders of important dates and deadlines, news and reminders from committees, and a message from the president.  The </a:t>
            </a:r>
            <a:r>
              <a:rPr lang="en-US" dirty="0" smtClean="0"/>
              <a:t>Wolverine is published quarterly</a:t>
            </a:r>
            <a:r>
              <a:rPr lang="en-US" baseline="0" dirty="0" smtClean="0"/>
              <a:t> with all the news from Michigan.  J-Jay </a:t>
            </a:r>
            <a:r>
              <a:rPr lang="en-US" baseline="0" dirty="0" err="1" smtClean="0"/>
              <a:t>Pechta</a:t>
            </a:r>
            <a:r>
              <a:rPr lang="en-US" baseline="0" dirty="0" smtClean="0"/>
              <a:t> is the editor.  You will find information about awards given to chapters and individuals, tips from Alpha Iota  Committee Chairs, articles submitted by chapters, conference information and registration forms.   Chapters are encouraged to submit articles with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A68010CF-C82F-4633-81B9-F7D23BA0D36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8010CF-C82F-4633-81B9-F7D23BA0D36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Show a Chapter</a:t>
            </a:r>
            <a:r>
              <a:rPr lang="en-US" baseline="0" dirty="0" smtClean="0"/>
              <a:t> Website Page</a:t>
            </a:r>
            <a:endParaRPr lang="en-US" dirty="0" smtClean="0"/>
          </a:p>
          <a:p>
            <a:r>
              <a:rPr lang="en-US" dirty="0" smtClean="0"/>
              <a:t>Share</a:t>
            </a:r>
            <a:r>
              <a:rPr lang="en-US" baseline="0" dirty="0" smtClean="0"/>
              <a:t> that there are exemplary chapter newsletters that they may stop and see.</a:t>
            </a:r>
          </a:p>
          <a:p>
            <a:r>
              <a:rPr lang="en-US" baseline="0" dirty="0" smtClean="0"/>
              <a:t>Have a copy of a yearbook</a:t>
            </a:r>
          </a:p>
          <a:p>
            <a:r>
              <a:rPr lang="en-US" baseline="0" dirty="0" smtClean="0"/>
              <a:t>Show example of address book and refrigerator magnets</a:t>
            </a:r>
          </a:p>
          <a:p>
            <a:r>
              <a:rPr lang="en-US" baseline="0" dirty="0" smtClean="0"/>
              <a:t>Discuss importance of Phone Tree:  Need to cancel meeting due to weather and not sure members will read e-mail before then.</a:t>
            </a:r>
          </a:p>
          <a:p>
            <a:endParaRPr lang="en-US" dirty="0" smtClean="0"/>
          </a:p>
          <a:p>
            <a:r>
              <a:rPr lang="en-US" dirty="0" smtClean="0"/>
              <a:t>Courtesy committee:  sets up hostesses, sends cards/and or flowers for birthday or illness.  Can be a contact person for rides to meetings.</a:t>
            </a:r>
          </a:p>
          <a:p>
            <a:r>
              <a:rPr lang="en-US" dirty="0" smtClean="0"/>
              <a:t>Support</a:t>
            </a:r>
            <a:r>
              <a:rPr lang="en-US" baseline="0" dirty="0" smtClean="0"/>
              <a:t> for members.</a:t>
            </a:r>
          </a:p>
          <a:p>
            <a:endParaRPr lang="en-US" baseline="0" dirty="0" smtClean="0"/>
          </a:p>
          <a:p>
            <a:r>
              <a:rPr lang="en-US" baseline="0" dirty="0" smtClean="0"/>
              <a:t>E- mail:  can set members up on separate  contact list to make it easy to send items to all members with a click of the mouse.  Print labels for use on snail mail.</a:t>
            </a:r>
            <a:endParaRPr lang="en-US" dirty="0"/>
          </a:p>
        </p:txBody>
      </p:sp>
      <p:sp>
        <p:nvSpPr>
          <p:cNvPr id="4" name="Slide Number Placeholder 3"/>
          <p:cNvSpPr>
            <a:spLocks noGrp="1"/>
          </p:cNvSpPr>
          <p:nvPr>
            <p:ph type="sldNum" sz="quarter" idx="10"/>
          </p:nvPr>
        </p:nvSpPr>
        <p:spPr/>
        <p:txBody>
          <a:bodyPr/>
          <a:lstStyle/>
          <a:p>
            <a:fld id="{A68010CF-C82F-4633-81B9-F7D23BA0D36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73D41B-6633-46E3-96C2-67C13FC3D973}" type="datetimeFigureOut">
              <a:rPr lang="en-US" smtClean="0"/>
              <a:pPr/>
              <a:t>10/19/2012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9942CE-B7B9-4DF8-A4FD-6B539EA613D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73D41B-6633-46E3-96C2-67C13FC3D973}" type="datetimeFigureOut">
              <a:rPr lang="en-US" smtClean="0"/>
              <a:pPr/>
              <a:t>10/19/2012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9942CE-B7B9-4DF8-A4FD-6B539EA613D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73D41B-6633-46E3-96C2-67C13FC3D973}" type="datetimeFigureOut">
              <a:rPr lang="en-US" smtClean="0"/>
              <a:pPr/>
              <a:t>10/19/2012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9942CE-B7B9-4DF8-A4FD-6B539EA613D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73D41B-6633-46E3-96C2-67C13FC3D973}" type="datetimeFigureOut">
              <a:rPr lang="en-US" smtClean="0"/>
              <a:pPr/>
              <a:t>10/19/2012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9942CE-B7B9-4DF8-A4FD-6B539EA613D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73D41B-6633-46E3-96C2-67C13FC3D973}" type="datetimeFigureOut">
              <a:rPr lang="en-US" smtClean="0"/>
              <a:pPr/>
              <a:t>10/19/2012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9942CE-B7B9-4DF8-A4FD-6B539EA613D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73D41B-6633-46E3-96C2-67C13FC3D973}" type="datetimeFigureOut">
              <a:rPr lang="en-US" smtClean="0"/>
              <a:pPr/>
              <a:t>10/19/2012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9942CE-B7B9-4DF8-A4FD-6B539EA613D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73D41B-6633-46E3-96C2-67C13FC3D973}" type="datetimeFigureOut">
              <a:rPr lang="en-US" smtClean="0"/>
              <a:pPr/>
              <a:t>10/19/2012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9942CE-B7B9-4DF8-A4FD-6B539EA613D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73D41B-6633-46E3-96C2-67C13FC3D973}" type="datetimeFigureOut">
              <a:rPr lang="en-US" smtClean="0"/>
              <a:pPr/>
              <a:t>10/19/2012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9942CE-B7B9-4DF8-A4FD-6B539EA613D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3D41B-6633-46E3-96C2-67C13FC3D973}" type="datetimeFigureOut">
              <a:rPr lang="en-US" smtClean="0"/>
              <a:pPr/>
              <a:t>10/19/2012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9942CE-B7B9-4DF8-A4FD-6B539EA613D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73D41B-6633-46E3-96C2-67C13FC3D973}" type="datetimeFigureOut">
              <a:rPr lang="en-US" smtClean="0"/>
              <a:pPr/>
              <a:t>10/19/2012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9942CE-B7B9-4DF8-A4FD-6B539EA613D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73D41B-6633-46E3-96C2-67C13FC3D973}" type="datetimeFigureOut">
              <a:rPr lang="en-US" smtClean="0"/>
              <a:pPr/>
              <a:t>10/19/2012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9942CE-B7B9-4DF8-A4FD-6B539EA613D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3D41B-6633-46E3-96C2-67C13FC3D973}" type="datetimeFigureOut">
              <a:rPr lang="en-US" smtClean="0"/>
              <a:pPr/>
              <a:t>10/19/2012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9942CE-B7B9-4DF8-A4FD-6B539EA613D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Workshop%20Documents/Biennium%20Report%20-%20Blank.doc"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7.bin"/><Relationship Id="rId4" Type="http://schemas.openxmlformats.org/officeDocument/2006/relationships/hyperlink" Target="http://www.mcarter.grandblanc.mason.schoolfusion.us/"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dkg.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deltakappagamma.org/MI/"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deltakappagamma.org/MI/"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990601"/>
            <a:ext cx="7772400" cy="3660775"/>
          </a:xfrm>
          <a:solidFill>
            <a:schemeClr val="tx2">
              <a:lumMod val="40000"/>
              <a:lumOff val="60000"/>
            </a:schemeClr>
          </a:solidFill>
          <a:ln>
            <a:noFill/>
          </a:ln>
        </p:spPr>
        <p:txBody>
          <a:bodyPr>
            <a:normAutofit/>
          </a:bodyPr>
          <a:lstStyle/>
          <a:p>
            <a:r>
              <a:rPr lang="en-US" dirty="0" smtClean="0"/>
              <a:t>The Delta Kappa Gamma Society International</a:t>
            </a:r>
            <a:br>
              <a:rPr lang="en-US" dirty="0" smtClean="0"/>
            </a:br>
            <a:r>
              <a:rPr lang="en-US" dirty="0"/>
              <a:t/>
            </a:r>
            <a:br>
              <a:rPr lang="en-US" dirty="0"/>
            </a:br>
            <a:r>
              <a:rPr lang="en-US" dirty="0" smtClean="0"/>
              <a:t>Communications : The Key to Success</a:t>
            </a:r>
            <a:endParaRPr lang="en-US" dirty="0"/>
          </a:p>
        </p:txBody>
      </p:sp>
      <p:pic>
        <p:nvPicPr>
          <p:cNvPr id="13314" name="Picture 2" descr="http://www.dkg.org/atf/cf/%7b70E631E4-44B9-4D36-AE7D-D12E4520FAB3%7d/rose_red_2C.gif">
            <a:hlinkClick r:id="rId3" action="ppaction://hlinkfile"/>
          </p:cNvPr>
          <p:cNvPicPr>
            <a:picLocks noChangeAspect="1" noChangeArrowheads="1"/>
          </p:cNvPicPr>
          <p:nvPr/>
        </p:nvPicPr>
        <p:blipFill>
          <a:blip r:embed="rId4" cstate="print"/>
          <a:srcRect/>
          <a:stretch>
            <a:fillRect/>
          </a:stretch>
        </p:blipFill>
        <p:spPr bwMode="auto">
          <a:xfrm>
            <a:off x="3886200" y="4572001"/>
            <a:ext cx="1152525" cy="1219201"/>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Communicate with Parents</a:t>
            </a:r>
            <a:endParaRPr lang="en-US" dirty="0"/>
          </a:p>
        </p:txBody>
      </p:sp>
      <p:sp>
        <p:nvSpPr>
          <p:cNvPr id="3" name="Content Placeholder 2"/>
          <p:cNvSpPr>
            <a:spLocks noGrp="1"/>
          </p:cNvSpPr>
          <p:nvPr>
            <p:ph idx="1"/>
          </p:nvPr>
        </p:nvSpPr>
        <p:spPr>
          <a:xfrm>
            <a:off x="533400" y="1143000"/>
            <a:ext cx="8229600" cy="5105400"/>
          </a:xfrm>
        </p:spPr>
        <p:txBody>
          <a:bodyPr>
            <a:normAutofit/>
          </a:bodyPr>
          <a:lstStyle/>
          <a:p>
            <a:r>
              <a:rPr lang="en-US" dirty="0" smtClean="0"/>
              <a:t>Know what technological help the district has in place. (i.e. homework hotlines, posting of grades) and use them</a:t>
            </a:r>
          </a:p>
          <a:p>
            <a:r>
              <a:rPr lang="en-US" dirty="0" smtClean="0"/>
              <a:t> Set up and maintain a </a:t>
            </a:r>
            <a:r>
              <a:rPr lang="en-US" dirty="0" smtClean="0">
                <a:hlinkClick r:id="rId4"/>
              </a:rPr>
              <a:t>website</a:t>
            </a:r>
            <a:endParaRPr lang="en-US" dirty="0" smtClean="0"/>
          </a:p>
          <a:p>
            <a:r>
              <a:rPr lang="en-US" dirty="0" smtClean="0"/>
              <a:t>Publish a monthly newsletter</a:t>
            </a:r>
          </a:p>
          <a:p>
            <a:r>
              <a:rPr lang="en-US" dirty="0" smtClean="0"/>
              <a:t>Encourage parents to e-mail or phone with concerns</a:t>
            </a:r>
          </a:p>
          <a:p>
            <a:r>
              <a:rPr lang="en-US" dirty="0" smtClean="0"/>
              <a:t>Use non-confrontational  language (I message)</a:t>
            </a:r>
          </a:p>
          <a:p>
            <a:r>
              <a:rPr lang="en-US" dirty="0" smtClean="0"/>
              <a:t>Be prepared</a:t>
            </a:r>
          </a:p>
          <a:p>
            <a:endParaRPr lang="en-US" dirty="0" smtClean="0">
              <a:solidFill>
                <a:srgbClr val="FFC000"/>
              </a:solidFill>
            </a:endParaRPr>
          </a:p>
          <a:p>
            <a:pPr>
              <a:buNone/>
            </a:pPr>
            <a:endParaRPr lang="en-US" dirty="0" smtClean="0">
              <a:solidFill>
                <a:srgbClr val="FFC000"/>
              </a:solidFill>
            </a:endParaRPr>
          </a:p>
        </p:txBody>
      </p:sp>
      <p:graphicFrame>
        <p:nvGraphicFramePr>
          <p:cNvPr id="28674" name="Object 2"/>
          <p:cNvGraphicFramePr>
            <a:graphicFrameLocks noChangeAspect="1"/>
          </p:cNvGraphicFramePr>
          <p:nvPr/>
        </p:nvGraphicFramePr>
        <p:xfrm>
          <a:off x="5791200" y="3276600"/>
          <a:ext cx="2173287" cy="685800"/>
        </p:xfrm>
        <a:graphic>
          <a:graphicData uri="http://schemas.openxmlformats.org/presentationml/2006/ole">
            <p:oleObj spid="_x0000_s28674" name="Package" showAsIcon="1" r:id="rId5" imgW="2173680" imgH="685440" progId="Package">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Communicating to the Public</a:t>
            </a:r>
            <a:endParaRPr lang="en-US" b="1" u="sng" dirty="0"/>
          </a:p>
        </p:txBody>
      </p:sp>
      <p:sp>
        <p:nvSpPr>
          <p:cNvPr id="3" name="Content Placeholder 2"/>
          <p:cNvSpPr>
            <a:spLocks noGrp="1"/>
          </p:cNvSpPr>
          <p:nvPr>
            <p:ph idx="1"/>
          </p:nvPr>
        </p:nvSpPr>
        <p:spPr>
          <a:xfrm>
            <a:off x="457200" y="1600200"/>
            <a:ext cx="8229600" cy="4876800"/>
          </a:xfrm>
        </p:spPr>
        <p:txBody>
          <a:bodyPr>
            <a:normAutofit/>
          </a:bodyPr>
          <a:lstStyle/>
          <a:p>
            <a:r>
              <a:rPr lang="en-US" sz="4000" dirty="0" smtClean="0"/>
              <a:t>Place Society publications in public places</a:t>
            </a:r>
          </a:p>
          <a:p>
            <a:r>
              <a:rPr lang="en-US" sz="4000" dirty="0" smtClean="0"/>
              <a:t>Write and practice elevator speeches</a:t>
            </a:r>
          </a:p>
          <a:p>
            <a:r>
              <a:rPr lang="en-US" sz="4000" dirty="0" smtClean="0"/>
              <a:t>Develop a chapter brochure and/or fact </a:t>
            </a:r>
            <a:r>
              <a:rPr lang="en-US" sz="4000" dirty="0" smtClean="0"/>
              <a:t>sheet </a:t>
            </a:r>
            <a:endParaRPr lang="en-US" sz="4000" dirty="0" smtClean="0"/>
          </a:p>
          <a:p>
            <a:r>
              <a:rPr lang="en-US" sz="4000" dirty="0" smtClean="0"/>
              <a:t>Form a Ten Interesting Women Group</a:t>
            </a:r>
          </a:p>
          <a:p>
            <a:pPr>
              <a:buNone/>
            </a:pPr>
            <a:endParaRPr lang="en-US" dirty="0" smtClean="0">
              <a:solidFill>
                <a:srgbClr val="FFC000"/>
              </a:solidFill>
            </a:endParaRPr>
          </a:p>
          <a:p>
            <a:pPr>
              <a:buNone/>
            </a:pPr>
            <a:endParaRPr lang="en-US" dirty="0" smtClean="0">
              <a:solidFill>
                <a:srgbClr val="FFC000"/>
              </a:solidFill>
            </a:endParaRPr>
          </a:p>
          <a:p>
            <a:pPr>
              <a:buNone/>
            </a:pPr>
            <a:endParaRPr lang="en-US" dirty="0" smtClean="0">
              <a:solidFill>
                <a:srgbClr val="FFC000"/>
              </a:solidFill>
            </a:endParaRPr>
          </a:p>
          <a:p>
            <a:pPr lvl="3">
              <a:buNone/>
            </a:pPr>
            <a:endParaRPr lang="en-US" dirty="0">
              <a:solidFill>
                <a:srgbClr val="FFC000"/>
              </a:solidFill>
            </a:endParaRPr>
          </a:p>
        </p:txBody>
      </p:sp>
      <p:graphicFrame>
        <p:nvGraphicFramePr>
          <p:cNvPr id="34818" name="Object 2"/>
          <p:cNvGraphicFramePr>
            <a:graphicFrameLocks noChangeAspect="1"/>
          </p:cNvGraphicFramePr>
          <p:nvPr/>
        </p:nvGraphicFramePr>
        <p:xfrm>
          <a:off x="3048000" y="4343400"/>
          <a:ext cx="1728787" cy="685800"/>
        </p:xfrm>
        <a:graphic>
          <a:graphicData uri="http://schemas.openxmlformats.org/presentationml/2006/ole">
            <p:oleObj spid="_x0000_s34818" name="Package" showAsIcon="1" r:id="rId4" imgW="1729080" imgH="685440" progId="Package">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Communicating to the Public </a:t>
            </a:r>
            <a:r>
              <a:rPr lang="en-US" sz="2000" dirty="0" smtClean="0"/>
              <a:t>Contd.</a:t>
            </a:r>
            <a:endParaRPr lang="en-US" b="1" dirty="0"/>
          </a:p>
        </p:txBody>
      </p:sp>
      <p:sp>
        <p:nvSpPr>
          <p:cNvPr id="3" name="Content Placeholder 2"/>
          <p:cNvSpPr>
            <a:spLocks noGrp="1"/>
          </p:cNvSpPr>
          <p:nvPr>
            <p:ph idx="1"/>
          </p:nvPr>
        </p:nvSpPr>
        <p:spPr>
          <a:xfrm>
            <a:off x="457200" y="1447801"/>
            <a:ext cx="8229600" cy="4800599"/>
          </a:xfrm>
        </p:spPr>
        <p:txBody>
          <a:bodyPr>
            <a:normAutofit fontScale="92500" lnSpcReduction="10000"/>
          </a:bodyPr>
          <a:lstStyle/>
          <a:p>
            <a:r>
              <a:rPr lang="en-US" sz="3900" dirty="0" smtClean="0"/>
              <a:t>Submit press releases to local media about</a:t>
            </a:r>
          </a:p>
          <a:p>
            <a:pPr>
              <a:buNone/>
            </a:pPr>
            <a:r>
              <a:rPr lang="en-US" sz="3600" dirty="0" smtClean="0"/>
              <a:t>		Recipients of grants or scholarships</a:t>
            </a:r>
          </a:p>
          <a:p>
            <a:pPr>
              <a:buNone/>
            </a:pPr>
            <a:r>
              <a:rPr lang="en-US" sz="3600" dirty="0" smtClean="0"/>
              <a:t>		Special meeting or speaker</a:t>
            </a:r>
          </a:p>
          <a:p>
            <a:pPr>
              <a:buNone/>
            </a:pPr>
            <a:r>
              <a:rPr lang="en-US" sz="3600" dirty="0" smtClean="0"/>
              <a:t>		New member initiation</a:t>
            </a:r>
          </a:p>
          <a:p>
            <a:pPr>
              <a:buNone/>
            </a:pPr>
            <a:r>
              <a:rPr lang="en-US" sz="3600" dirty="0" smtClean="0"/>
              <a:t>		Woman of Distinction</a:t>
            </a:r>
          </a:p>
          <a:p>
            <a:pPr>
              <a:buNone/>
            </a:pPr>
            <a:r>
              <a:rPr lang="en-US" sz="3600" dirty="0" smtClean="0"/>
              <a:t>		Friend of Education</a:t>
            </a:r>
          </a:p>
          <a:p>
            <a:pPr>
              <a:buNone/>
            </a:pPr>
            <a:r>
              <a:rPr lang="en-US" sz="3600" dirty="0" smtClean="0"/>
              <a:t>		Chapter service projects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your Classroom</a:t>
            </a:r>
            <a:endParaRPr lang="en-US" dirty="0"/>
          </a:p>
        </p:txBody>
      </p:sp>
      <p:sp>
        <p:nvSpPr>
          <p:cNvPr id="3" name="Content Placeholder 2"/>
          <p:cNvSpPr>
            <a:spLocks noGrp="1"/>
          </p:cNvSpPr>
          <p:nvPr>
            <p:ph idx="1"/>
          </p:nvPr>
        </p:nvSpPr>
        <p:spPr/>
        <p:txBody>
          <a:bodyPr>
            <a:normAutofit/>
          </a:bodyPr>
          <a:lstStyle/>
          <a:p>
            <a:r>
              <a:rPr lang="en-US" sz="3600" dirty="0" smtClean="0"/>
              <a:t>Notify your district Newsletter editor of special events you have planned. </a:t>
            </a:r>
          </a:p>
          <a:p>
            <a:r>
              <a:rPr lang="en-US" sz="3600" dirty="0" smtClean="0"/>
              <a:t> Drop a note to your principal about things that show you in a positive light.</a:t>
            </a:r>
          </a:p>
          <a:p>
            <a:pPr>
              <a:buNone/>
            </a:pPr>
            <a:endParaRPr lang="en-US" sz="3600" dirty="0">
              <a:solidFill>
                <a:srgbClr val="FFC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1"/>
            <a:ext cx="8229600" cy="1219200"/>
          </a:xfrm>
        </p:spPr>
        <p:txBody>
          <a:bodyPr>
            <a:normAutofit fontScale="25000" lnSpcReduction="20000"/>
          </a:bodyPr>
          <a:lstStyle/>
          <a:p>
            <a:pPr>
              <a:buNone/>
            </a:pPr>
            <a:endParaRPr lang="en-US" sz="13500" dirty="0" smtClean="0">
              <a:solidFill>
                <a:srgbClr val="FFC000"/>
              </a:solidFill>
            </a:endParaRPr>
          </a:p>
          <a:p>
            <a:pPr>
              <a:buNone/>
            </a:pPr>
            <a:endParaRPr lang="en-US" sz="13500" dirty="0" smtClean="0">
              <a:solidFill>
                <a:srgbClr val="FFC000"/>
              </a:solidFill>
            </a:endParaRPr>
          </a:p>
          <a:p>
            <a:pPr>
              <a:buNone/>
            </a:pPr>
            <a:endParaRPr lang="en-US" sz="13500" dirty="0" smtClean="0">
              <a:solidFill>
                <a:srgbClr val="FFC000"/>
              </a:solidFill>
            </a:endParaRPr>
          </a:p>
          <a:p>
            <a:pPr>
              <a:buNone/>
            </a:pPr>
            <a:r>
              <a:rPr lang="en-US" sz="13500" dirty="0" smtClean="0"/>
              <a:t>“Communication leads to community, that is, to understanding, intimacy and mutual valuing.” </a:t>
            </a:r>
            <a:r>
              <a:rPr lang="en-US" sz="7300" dirty="0" smtClean="0"/>
              <a:t/>
            </a:r>
            <a:br>
              <a:rPr lang="en-US" sz="7300" dirty="0" smtClean="0"/>
            </a:br>
            <a:endParaRPr lang="en-US" sz="7300" dirty="0" smtClean="0"/>
          </a:p>
          <a:p>
            <a:pPr>
              <a:buNone/>
            </a:pPr>
            <a:r>
              <a:rPr lang="en-US" sz="7300" dirty="0" smtClean="0"/>
              <a:t>     -</a:t>
            </a:r>
            <a:r>
              <a:rPr lang="en-US" sz="12800" dirty="0" smtClean="0"/>
              <a:t>Rollo May</a:t>
            </a:r>
            <a:r>
              <a:rPr lang="en-US" dirty="0" smtClean="0"/>
              <a:t/>
            </a:r>
            <a:br>
              <a:rPr lang="en-US" dirty="0" smtClean="0"/>
            </a:br>
            <a:endParaRPr lang="en-US" dirty="0" smtClean="0"/>
          </a:p>
          <a:p>
            <a:endParaRPr lang="en-US" dirty="0" smtClean="0"/>
          </a:p>
          <a:p>
            <a:endParaRPr lang="en-US" sz="4800" dirty="0" smtClean="0">
              <a:solidFill>
                <a:srgbClr val="FFC000"/>
              </a:solidFill>
            </a:endParaRPr>
          </a:p>
          <a:p>
            <a:pPr>
              <a:buNone/>
            </a:pPr>
            <a:r>
              <a:rPr lang="en-US" sz="5700" dirty="0" smtClean="0">
                <a:solidFill>
                  <a:srgbClr val="FFC000"/>
                </a:solidFill>
              </a:rPr>
              <a:t>  </a:t>
            </a:r>
          </a:p>
          <a:p>
            <a:pPr>
              <a:buNone/>
            </a:pPr>
            <a:endParaRPr lang="en-US" sz="5700" dirty="0" smtClean="0">
              <a:solidFill>
                <a:srgbClr val="FFC000"/>
              </a:solidFill>
            </a:endParaRPr>
          </a:p>
          <a:p>
            <a:pPr>
              <a:buNone/>
            </a:pP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a:t>
            </a:r>
            <a:endParaRPr lang="en-US" dirty="0"/>
          </a:p>
        </p:txBody>
      </p:sp>
      <p:sp>
        <p:nvSpPr>
          <p:cNvPr id="4" name="TextBox 3"/>
          <p:cNvSpPr txBox="1"/>
          <p:nvPr/>
        </p:nvSpPr>
        <p:spPr>
          <a:xfrm>
            <a:off x="685800" y="1371600"/>
            <a:ext cx="7467600" cy="1754326"/>
          </a:xfrm>
          <a:prstGeom prst="rect">
            <a:avLst/>
          </a:prstGeom>
          <a:noFill/>
        </p:spPr>
        <p:txBody>
          <a:bodyPr wrap="square" rtlCol="0">
            <a:spAutoFit/>
          </a:bodyPr>
          <a:lstStyle/>
          <a:p>
            <a:pPr algn="ctr"/>
            <a:r>
              <a:rPr lang="en-US" sz="3600" dirty="0" smtClean="0"/>
              <a:t>“The imparting or exchanging of information by speaking, writing, or using some other medium.”</a:t>
            </a:r>
            <a:endParaRPr lang="en-US" sz="3600" dirty="0"/>
          </a:p>
        </p:txBody>
      </p:sp>
      <p:sp>
        <p:nvSpPr>
          <p:cNvPr id="8" name="TextBox 7"/>
          <p:cNvSpPr txBox="1"/>
          <p:nvPr/>
        </p:nvSpPr>
        <p:spPr>
          <a:xfrm>
            <a:off x="1066800" y="3733800"/>
            <a:ext cx="6781800" cy="2369880"/>
          </a:xfrm>
          <a:prstGeom prst="rect">
            <a:avLst/>
          </a:prstGeom>
          <a:noFill/>
        </p:spPr>
        <p:txBody>
          <a:bodyPr wrap="square" rtlCol="0">
            <a:spAutoFit/>
          </a:bodyPr>
          <a:lstStyle/>
          <a:p>
            <a:pPr algn="ctr"/>
            <a:r>
              <a:rPr lang="en-US" sz="3600" dirty="0" smtClean="0"/>
              <a:t>“Communication – the human connection- is the key to personal and career success.”</a:t>
            </a:r>
          </a:p>
          <a:p>
            <a:pPr algn="ctr"/>
            <a:endParaRPr lang="en-US" sz="800" dirty="0" smtClean="0"/>
          </a:p>
          <a:p>
            <a:pPr algn="ctr"/>
            <a:endParaRPr lang="en-US" sz="800" dirty="0" smtClean="0"/>
          </a:p>
          <a:p>
            <a:r>
              <a:rPr lang="en-US" sz="2400" dirty="0" smtClean="0"/>
              <a:t>- Paul J. Meyer</a:t>
            </a:r>
            <a:endParaRPr lang="en-US" sz="2400" dirty="0"/>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t>Know Your Websites</a:t>
            </a:r>
            <a:endParaRPr lang="en-US" b="1" u="sng" dirty="0"/>
          </a:p>
        </p:txBody>
      </p:sp>
      <p:sp>
        <p:nvSpPr>
          <p:cNvPr id="3" name="Content Placeholder 2"/>
          <p:cNvSpPr>
            <a:spLocks noGrp="1"/>
          </p:cNvSpPr>
          <p:nvPr>
            <p:ph idx="1"/>
          </p:nvPr>
        </p:nvSpPr>
        <p:spPr>
          <a:xfrm>
            <a:off x="533400" y="2286000"/>
            <a:ext cx="4495800" cy="3428999"/>
          </a:xfrm>
        </p:spPr>
        <p:txBody>
          <a:bodyPr>
            <a:normAutofit/>
          </a:bodyPr>
          <a:lstStyle/>
          <a:p>
            <a:r>
              <a:rPr lang="en-US" sz="3600" dirty="0" smtClean="0"/>
              <a:t>Contact information    </a:t>
            </a:r>
          </a:p>
          <a:p>
            <a:r>
              <a:rPr lang="en-US" sz="3600" dirty="0" smtClean="0"/>
              <a:t>Forms for reporting</a:t>
            </a:r>
          </a:p>
          <a:p>
            <a:r>
              <a:rPr lang="en-US" sz="3600" dirty="0" smtClean="0"/>
              <a:t>Place for ordering </a:t>
            </a:r>
          </a:p>
          <a:p>
            <a:pPr>
              <a:buNone/>
            </a:pPr>
            <a:r>
              <a:rPr lang="en-US" sz="3600" dirty="0" smtClean="0"/>
              <a:t>   materials</a:t>
            </a:r>
          </a:p>
          <a:p>
            <a:r>
              <a:rPr lang="en-US" sz="3600" dirty="0" smtClean="0"/>
              <a:t>Conference sign ups</a:t>
            </a:r>
          </a:p>
          <a:p>
            <a:pPr>
              <a:buNone/>
            </a:pPr>
            <a:endParaRPr lang="en-US" sz="3600" i="1" dirty="0" smtClean="0">
              <a:solidFill>
                <a:srgbClr val="FFC000"/>
              </a:solidFill>
            </a:endParaRPr>
          </a:p>
          <a:p>
            <a:endParaRPr lang="en-US" sz="3600" i="1" dirty="0" smtClean="0">
              <a:solidFill>
                <a:srgbClr val="FFC000"/>
              </a:solidFill>
            </a:endParaRPr>
          </a:p>
          <a:p>
            <a:pPr>
              <a:buNone/>
            </a:pPr>
            <a:endParaRPr lang="en-US" i="1" dirty="0" smtClean="0">
              <a:solidFill>
                <a:srgbClr val="FFC000"/>
              </a:solidFill>
            </a:endParaRPr>
          </a:p>
          <a:p>
            <a:pPr>
              <a:buNone/>
            </a:pPr>
            <a:endParaRPr lang="en-US" dirty="0" smtClean="0">
              <a:solidFill>
                <a:srgbClr val="FFC000"/>
              </a:solidFill>
            </a:endParaRPr>
          </a:p>
        </p:txBody>
      </p:sp>
      <p:sp>
        <p:nvSpPr>
          <p:cNvPr id="5" name="TextBox 4"/>
          <p:cNvSpPr txBox="1"/>
          <p:nvPr/>
        </p:nvSpPr>
        <p:spPr>
          <a:xfrm>
            <a:off x="5105400" y="2362200"/>
            <a:ext cx="3429000" cy="3416320"/>
          </a:xfrm>
          <a:prstGeom prst="rect">
            <a:avLst/>
          </a:prstGeom>
          <a:noFill/>
        </p:spPr>
        <p:txBody>
          <a:bodyPr wrap="square" rtlCol="0">
            <a:spAutoFit/>
          </a:bodyPr>
          <a:lstStyle/>
          <a:p>
            <a:pPr>
              <a:buFont typeface="Arial" pitchFamily="34" charset="0"/>
              <a:buChar char="•"/>
            </a:pPr>
            <a:r>
              <a:rPr lang="en-US" sz="3600" dirty="0" smtClean="0"/>
              <a:t> Blogs</a:t>
            </a:r>
          </a:p>
          <a:p>
            <a:pPr>
              <a:buFont typeface="Arial" pitchFamily="34" charset="0"/>
              <a:buChar char="•"/>
            </a:pPr>
            <a:r>
              <a:rPr lang="en-US" sz="3600" dirty="0" smtClean="0"/>
              <a:t> Graphics</a:t>
            </a:r>
          </a:p>
          <a:p>
            <a:pPr>
              <a:buFont typeface="Arial" pitchFamily="34" charset="0"/>
              <a:buChar char="•"/>
            </a:pPr>
            <a:r>
              <a:rPr lang="en-US" sz="3600" i="1" dirty="0" smtClean="0"/>
              <a:t> Committees</a:t>
            </a:r>
          </a:p>
          <a:p>
            <a:pPr>
              <a:buFont typeface="Arial" pitchFamily="34" charset="0"/>
              <a:buChar char="•"/>
            </a:pPr>
            <a:r>
              <a:rPr lang="en-US" sz="3600" dirty="0" smtClean="0"/>
              <a:t> Scholarship </a:t>
            </a:r>
          </a:p>
          <a:p>
            <a:r>
              <a:rPr lang="en-US" sz="3600" dirty="0" smtClean="0"/>
              <a:t> opportunities</a:t>
            </a:r>
          </a:p>
          <a:p>
            <a:pPr>
              <a:buFont typeface="Arial" pitchFamily="34" charset="0"/>
              <a:buChar char="•"/>
            </a:pPr>
            <a:r>
              <a:rPr lang="en-US" sz="3600" dirty="0" smtClean="0"/>
              <a:t>Publications</a:t>
            </a:r>
          </a:p>
        </p:txBody>
      </p:sp>
      <p:sp>
        <p:nvSpPr>
          <p:cNvPr id="6" name="TextBox 5"/>
          <p:cNvSpPr txBox="1"/>
          <p:nvPr/>
        </p:nvSpPr>
        <p:spPr>
          <a:xfrm>
            <a:off x="1295400" y="1143000"/>
            <a:ext cx="5867400" cy="1938992"/>
          </a:xfrm>
          <a:prstGeom prst="rect">
            <a:avLst/>
          </a:prstGeom>
          <a:noFill/>
        </p:spPr>
        <p:txBody>
          <a:bodyPr wrap="square" rtlCol="0">
            <a:spAutoFit/>
          </a:bodyPr>
          <a:lstStyle/>
          <a:p>
            <a:pPr>
              <a:buNone/>
            </a:pPr>
            <a:r>
              <a:rPr lang="en-US" sz="4000" dirty="0" smtClean="0"/>
              <a:t>International</a:t>
            </a:r>
            <a:r>
              <a:rPr lang="en-US" sz="4000" i="1" dirty="0" smtClean="0"/>
              <a:t>: </a:t>
            </a:r>
            <a:r>
              <a:rPr lang="en-US" sz="4000" i="1" dirty="0" smtClean="0">
                <a:hlinkClick r:id="rId3"/>
              </a:rPr>
              <a:t>www.dkg.org</a:t>
            </a:r>
            <a:endParaRPr lang="en-US" sz="4000" i="1" dirty="0" smtClean="0"/>
          </a:p>
          <a:p>
            <a:pPr>
              <a:buNone/>
            </a:pPr>
            <a:r>
              <a:rPr lang="en-US" sz="4000" i="1" dirty="0" smtClean="0">
                <a:solidFill>
                  <a:srgbClr val="FFC000"/>
                </a:solidFill>
              </a:rPr>
              <a:t>                     </a:t>
            </a:r>
          </a:p>
          <a:p>
            <a:pPr>
              <a:buNone/>
            </a:pPr>
            <a:r>
              <a:rPr lang="en-US" sz="4000" i="1" dirty="0" smtClean="0">
                <a:solidFill>
                  <a:srgbClr val="FFC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 calcmode="lin" valueType="num">
                                      <p:cBhvr additive="base">
                                        <p:cTn id="3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 calcmode="lin" valueType="num">
                                      <p:cBhvr additive="base">
                                        <p:cTn id="4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 calcmode="lin" valueType="num">
                                      <p:cBhvr additive="base">
                                        <p:cTn id="4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 calcmode="lin" valueType="num">
                                      <p:cBhvr additive="base">
                                        <p:cTn id="4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5"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Know Your Websites </a:t>
            </a:r>
            <a:endParaRPr lang="en-US" dirty="0"/>
          </a:p>
        </p:txBody>
      </p:sp>
      <p:sp>
        <p:nvSpPr>
          <p:cNvPr id="3" name="Content Placeholder 2"/>
          <p:cNvSpPr>
            <a:spLocks noGrp="1"/>
          </p:cNvSpPr>
          <p:nvPr>
            <p:ph idx="1"/>
          </p:nvPr>
        </p:nvSpPr>
        <p:spPr>
          <a:xfrm>
            <a:off x="533400" y="1066800"/>
            <a:ext cx="8229600" cy="5334000"/>
          </a:xfrm>
        </p:spPr>
        <p:txBody>
          <a:bodyPr>
            <a:normAutofit fontScale="85000" lnSpcReduction="10000"/>
          </a:bodyPr>
          <a:lstStyle/>
          <a:p>
            <a:pPr>
              <a:buNone/>
            </a:pPr>
            <a:r>
              <a:rPr lang="en-US" sz="3800" dirty="0" smtClean="0"/>
              <a:t>Alpha Iota State: </a:t>
            </a:r>
            <a:r>
              <a:rPr lang="en-US" sz="3800" u="sng" dirty="0" smtClean="0">
                <a:hlinkClick r:id="rId3"/>
              </a:rPr>
              <a:t>www.deltakappagamma.org/MI</a:t>
            </a:r>
            <a:endParaRPr lang="en-US" sz="3800" u="sng" dirty="0" smtClean="0"/>
          </a:p>
          <a:p>
            <a:r>
              <a:rPr lang="en-US" sz="3800" dirty="0" smtClean="0"/>
              <a:t> President’s Packet</a:t>
            </a:r>
          </a:p>
          <a:p>
            <a:r>
              <a:rPr lang="en-US" sz="3800" dirty="0" smtClean="0"/>
              <a:t> Contact information for chapter presidents,</a:t>
            </a:r>
          </a:p>
          <a:p>
            <a:pPr>
              <a:buNone/>
            </a:pPr>
            <a:r>
              <a:rPr lang="en-US" sz="3800" dirty="0" smtClean="0"/>
              <a:t>     committee chairs and officers</a:t>
            </a:r>
          </a:p>
          <a:p>
            <a:r>
              <a:rPr lang="en-US" sz="3800" dirty="0" smtClean="0"/>
              <a:t> Registration forms for conferences</a:t>
            </a:r>
          </a:p>
          <a:p>
            <a:r>
              <a:rPr lang="en-US" sz="3800" dirty="0" smtClean="0"/>
              <a:t> Yearbook and newsletter criteria</a:t>
            </a:r>
          </a:p>
          <a:p>
            <a:r>
              <a:rPr lang="en-US" sz="3800" dirty="0" smtClean="0"/>
              <a:t>Publications</a:t>
            </a:r>
          </a:p>
          <a:p>
            <a:r>
              <a:rPr lang="en-US" sz="3800" dirty="0" err="1" smtClean="0"/>
              <a:t>Powerpoint</a:t>
            </a:r>
            <a:r>
              <a:rPr lang="en-US" sz="3800" dirty="0" smtClean="0"/>
              <a:t> presentations</a:t>
            </a:r>
          </a:p>
          <a:p>
            <a:pPr>
              <a:buNone/>
            </a:pPr>
            <a:r>
              <a:rPr lang="en-US" sz="3600" dirty="0" smtClean="0">
                <a:solidFill>
                  <a:srgbClr val="FFC000"/>
                </a:solidFill>
              </a:rPr>
              <a:t> </a:t>
            </a:r>
            <a:endParaRPr lang="en-US" sz="3600" dirty="0">
              <a:solidFill>
                <a:srgbClr val="FFC000"/>
              </a:solidFill>
            </a:endParaRPr>
          </a:p>
        </p:txBody>
      </p:sp>
      <p:sp>
        <p:nvSpPr>
          <p:cNvPr id="5" name="TextBox 4"/>
          <p:cNvSpPr txBox="1"/>
          <p:nvPr/>
        </p:nvSpPr>
        <p:spPr>
          <a:xfrm>
            <a:off x="6705600" y="1524000"/>
            <a:ext cx="838200" cy="369332"/>
          </a:xfrm>
          <a:prstGeom prst="rect">
            <a:avLst/>
          </a:prstGeom>
          <a:no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Know your Websites</a:t>
            </a:r>
            <a:endParaRPr lang="en-US" dirty="0"/>
          </a:p>
        </p:txBody>
      </p:sp>
      <p:sp>
        <p:nvSpPr>
          <p:cNvPr id="3" name="Content Placeholder 2"/>
          <p:cNvSpPr>
            <a:spLocks noGrp="1"/>
          </p:cNvSpPr>
          <p:nvPr>
            <p:ph idx="1"/>
          </p:nvPr>
        </p:nvSpPr>
        <p:spPr/>
        <p:txBody>
          <a:bodyPr>
            <a:normAutofit/>
          </a:bodyPr>
          <a:lstStyle/>
          <a:p>
            <a:pPr>
              <a:buNone/>
            </a:pPr>
            <a:endParaRPr lang="en-US" dirty="0" smtClean="0">
              <a:solidFill>
                <a:srgbClr val="FFC000"/>
              </a:solidFill>
            </a:endParaRPr>
          </a:p>
          <a:p>
            <a:pPr>
              <a:buNone/>
            </a:pPr>
            <a:r>
              <a:rPr lang="en-US" sz="4300" u="sng" dirty="0" smtClean="0"/>
              <a:t>Local School Website/ISD Website</a:t>
            </a:r>
            <a:endParaRPr lang="en-US" sz="4300" u="sng"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dirty="0" smtClean="0"/>
              <a:t>Know Your Publications</a:t>
            </a:r>
            <a:endParaRPr lang="en-US" sz="4800" b="1" u="sng" dirty="0"/>
          </a:p>
        </p:txBody>
      </p:sp>
      <p:sp>
        <p:nvSpPr>
          <p:cNvPr id="3" name="Content Placeholder 2"/>
          <p:cNvSpPr>
            <a:spLocks noGrp="1"/>
          </p:cNvSpPr>
          <p:nvPr>
            <p:ph idx="1"/>
          </p:nvPr>
        </p:nvSpPr>
        <p:spPr>
          <a:xfrm>
            <a:off x="457200" y="1752601"/>
            <a:ext cx="8229600" cy="4373563"/>
          </a:xfrm>
        </p:spPr>
        <p:txBody>
          <a:bodyPr>
            <a:normAutofit/>
          </a:bodyPr>
          <a:lstStyle/>
          <a:p>
            <a:pPr>
              <a:buNone/>
            </a:pPr>
            <a:r>
              <a:rPr lang="en-US" sz="3500" dirty="0" smtClean="0"/>
              <a:t>International:</a:t>
            </a:r>
          </a:p>
          <a:p>
            <a:r>
              <a:rPr lang="en-US" sz="3500" dirty="0" smtClean="0"/>
              <a:t> Broadcast the Buzz</a:t>
            </a:r>
          </a:p>
          <a:p>
            <a:r>
              <a:rPr lang="en-US" sz="3500" dirty="0" smtClean="0"/>
              <a:t> DKG News </a:t>
            </a:r>
          </a:p>
          <a:p>
            <a:r>
              <a:rPr lang="en-US" sz="3500" dirty="0" smtClean="0"/>
              <a:t> Bulletin </a:t>
            </a:r>
          </a:p>
          <a:p>
            <a:r>
              <a:rPr lang="en-US" sz="3500" dirty="0" smtClean="0"/>
              <a:t> President’s News page (for chapter presidents)</a:t>
            </a:r>
            <a:endParaRPr lang="en-US" sz="3500" dirty="0"/>
          </a:p>
        </p:txBody>
      </p:sp>
      <p:sp>
        <p:nvSpPr>
          <p:cNvPr id="4" name="TextBox 3"/>
          <p:cNvSpPr txBox="1"/>
          <p:nvPr/>
        </p:nvSpPr>
        <p:spPr>
          <a:xfrm>
            <a:off x="9982200" y="1371600"/>
            <a:ext cx="184731" cy="369332"/>
          </a:xfrm>
          <a:prstGeom prst="rect">
            <a:avLst/>
          </a:prstGeom>
          <a:noFill/>
        </p:spPr>
        <p:txBody>
          <a:bodyPr wrap="none" rtlCol="0">
            <a:spAutoFit/>
          </a:bodyPr>
          <a:lstStyle/>
          <a:p>
            <a:endParaRPr lang="en-US" dirty="0"/>
          </a:p>
        </p:txBody>
      </p:sp>
      <p:graphicFrame>
        <p:nvGraphicFramePr>
          <p:cNvPr id="1026" name="Object 2"/>
          <p:cNvGraphicFramePr>
            <a:graphicFrameLocks noChangeAspect="1"/>
          </p:cNvGraphicFramePr>
          <p:nvPr/>
        </p:nvGraphicFramePr>
        <p:xfrm>
          <a:off x="4572000" y="2209800"/>
          <a:ext cx="2185987" cy="685800"/>
        </p:xfrm>
        <a:graphic>
          <a:graphicData uri="http://schemas.openxmlformats.org/presentationml/2006/ole">
            <p:oleObj spid="_x0000_s1026" name="Package" showAsIcon="1" r:id="rId4" imgW="2186640" imgH="685440" progId="Package">
              <p:embed/>
            </p:oleObj>
          </a:graphicData>
        </a:graphic>
      </p:graphicFrame>
      <p:graphicFrame>
        <p:nvGraphicFramePr>
          <p:cNvPr id="1027" name="Object 3"/>
          <p:cNvGraphicFramePr>
            <a:graphicFrameLocks noChangeAspect="1"/>
          </p:cNvGraphicFramePr>
          <p:nvPr/>
        </p:nvGraphicFramePr>
        <p:xfrm>
          <a:off x="3276600" y="2971800"/>
          <a:ext cx="1220787" cy="685800"/>
        </p:xfrm>
        <a:graphic>
          <a:graphicData uri="http://schemas.openxmlformats.org/presentationml/2006/ole">
            <p:oleObj spid="_x0000_s1027" name="Package" showAsIcon="1" r:id="rId5" imgW="1220400" imgH="685440" progId="Package">
              <p:embed/>
            </p:oleObj>
          </a:graphicData>
        </a:graphic>
      </p:graphicFrame>
      <p:graphicFrame>
        <p:nvGraphicFramePr>
          <p:cNvPr id="1028" name="Object 4"/>
          <p:cNvGraphicFramePr>
            <a:graphicFrameLocks noChangeAspect="1"/>
          </p:cNvGraphicFramePr>
          <p:nvPr/>
        </p:nvGraphicFramePr>
        <p:xfrm>
          <a:off x="2362200" y="3733800"/>
          <a:ext cx="2746375" cy="685800"/>
        </p:xfrm>
        <a:graphic>
          <a:graphicData uri="http://schemas.openxmlformats.org/presentationml/2006/ole">
            <p:oleObj spid="_x0000_s1028" name="Package" showAsIcon="1" r:id="rId6" imgW="2746080" imgH="685440" progId="Package">
              <p:embed/>
            </p:oleObj>
          </a:graphicData>
        </a:graphic>
      </p:graphicFrame>
      <p:graphicFrame>
        <p:nvGraphicFramePr>
          <p:cNvPr id="1029" name="Object 5"/>
          <p:cNvGraphicFramePr>
            <a:graphicFrameLocks noChangeAspect="1"/>
          </p:cNvGraphicFramePr>
          <p:nvPr/>
        </p:nvGraphicFramePr>
        <p:xfrm>
          <a:off x="2971800" y="5029200"/>
          <a:ext cx="2771775" cy="685800"/>
        </p:xfrm>
        <a:graphic>
          <a:graphicData uri="http://schemas.openxmlformats.org/presentationml/2006/ole">
            <p:oleObj spid="_x0000_s1029" name="Package" showAsIcon="1" r:id="rId7" imgW="2771280" imgH="685440" progId="Package">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 Your Publications</a:t>
            </a:r>
            <a:endParaRPr lang="en-US" dirty="0"/>
          </a:p>
        </p:txBody>
      </p:sp>
      <p:sp>
        <p:nvSpPr>
          <p:cNvPr id="3" name="Content Placeholder 2"/>
          <p:cNvSpPr>
            <a:spLocks noGrp="1"/>
          </p:cNvSpPr>
          <p:nvPr>
            <p:ph idx="1"/>
          </p:nvPr>
        </p:nvSpPr>
        <p:spPr/>
        <p:txBody>
          <a:bodyPr>
            <a:normAutofit/>
          </a:bodyPr>
          <a:lstStyle/>
          <a:p>
            <a:pPr>
              <a:buNone/>
            </a:pPr>
            <a:r>
              <a:rPr lang="en-US" sz="3600" dirty="0" smtClean="0"/>
              <a:t>Alpha Iota State</a:t>
            </a:r>
          </a:p>
          <a:p>
            <a:r>
              <a:rPr lang="en-US" sz="3600" dirty="0" smtClean="0"/>
              <a:t> President’s Packet</a:t>
            </a:r>
          </a:p>
          <a:p>
            <a:r>
              <a:rPr lang="en-US" sz="3600" dirty="0" smtClean="0"/>
              <a:t> </a:t>
            </a:r>
            <a:r>
              <a:rPr lang="en-US" sz="3600" i="1" dirty="0" smtClean="0"/>
              <a:t>The Wolverine</a:t>
            </a:r>
          </a:p>
          <a:p>
            <a:pPr>
              <a:buNone/>
            </a:pPr>
            <a:endParaRPr lang="en-US" sz="1000" i="1" dirty="0" smtClean="0"/>
          </a:p>
          <a:p>
            <a:pPr>
              <a:buNone/>
            </a:pPr>
            <a:endParaRPr lang="en-US" sz="1000" i="1" dirty="0" smtClean="0"/>
          </a:p>
          <a:p>
            <a:pPr>
              <a:buNone/>
            </a:pPr>
            <a:r>
              <a:rPr lang="en-US" sz="3600" i="1" dirty="0" smtClean="0"/>
              <a:t>Local District</a:t>
            </a:r>
          </a:p>
          <a:p>
            <a:r>
              <a:rPr lang="en-US" sz="3600" dirty="0" smtClean="0"/>
              <a:t>District Newsletter</a:t>
            </a:r>
          </a:p>
          <a:p>
            <a:r>
              <a:rPr lang="en-US" sz="3600" dirty="0" smtClean="0"/>
              <a:t>School Newsletter</a:t>
            </a:r>
          </a:p>
        </p:txBody>
      </p:sp>
      <p:graphicFrame>
        <p:nvGraphicFramePr>
          <p:cNvPr id="2050" name="Object 2"/>
          <p:cNvGraphicFramePr>
            <a:graphicFrameLocks noChangeAspect="1"/>
          </p:cNvGraphicFramePr>
          <p:nvPr/>
        </p:nvGraphicFramePr>
        <p:xfrm>
          <a:off x="4572000" y="2133600"/>
          <a:ext cx="1589087" cy="685800"/>
        </p:xfrm>
        <a:graphic>
          <a:graphicData uri="http://schemas.openxmlformats.org/presentationml/2006/ole">
            <p:oleObj spid="_x0000_s2050" name="Package" showAsIcon="1" r:id="rId4" imgW="1589040" imgH="685440" progId="Package">
              <p:embed/>
            </p:oleObj>
          </a:graphicData>
        </a:graphic>
      </p:graphicFrame>
      <p:graphicFrame>
        <p:nvGraphicFramePr>
          <p:cNvPr id="2051" name="Object 3"/>
          <p:cNvGraphicFramePr>
            <a:graphicFrameLocks noChangeAspect="1"/>
          </p:cNvGraphicFramePr>
          <p:nvPr/>
        </p:nvGraphicFramePr>
        <p:xfrm>
          <a:off x="3795713" y="3086100"/>
          <a:ext cx="1550987" cy="685800"/>
        </p:xfrm>
        <a:graphic>
          <a:graphicData uri="http://schemas.openxmlformats.org/presentationml/2006/ole">
            <p:oleObj spid="_x0000_s2051" name="Package" showAsIcon="1" r:id="rId5" imgW="1550880" imgH="685440" progId="Package">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
            <a:ext cx="8229600" cy="6248399"/>
          </a:xfrm>
        </p:spPr>
        <p:txBody>
          <a:bodyPr>
            <a:normAutofit/>
          </a:bodyPr>
          <a:lstStyle/>
          <a:p>
            <a:pPr algn="ctr">
              <a:buNone/>
            </a:pPr>
            <a:endParaRPr lang="en-US" sz="4000" dirty="0" smtClean="0">
              <a:solidFill>
                <a:srgbClr val="FFC000"/>
              </a:solidFill>
            </a:endParaRPr>
          </a:p>
          <a:p>
            <a:pPr algn="ctr">
              <a:buNone/>
            </a:pPr>
            <a:r>
              <a:rPr lang="en-US" sz="4000" dirty="0" smtClean="0"/>
              <a:t>“Effective communication at the</a:t>
            </a:r>
          </a:p>
          <a:p>
            <a:pPr algn="ctr">
              <a:buNone/>
            </a:pPr>
            <a:r>
              <a:rPr lang="en-US" sz="4000" dirty="0" smtClean="0"/>
              <a:t> chapter level is one of the keys to a</a:t>
            </a:r>
          </a:p>
          <a:p>
            <a:pPr algn="ctr">
              <a:buNone/>
            </a:pPr>
            <a:r>
              <a:rPr lang="en-US" sz="4000" dirty="0" smtClean="0"/>
              <a:t> member’s satisfaction and a non-member’s knowledge of and attraction to Delta Kappa Gamma.”</a:t>
            </a:r>
          </a:p>
          <a:p>
            <a:pPr algn="ctr">
              <a:buNone/>
            </a:pPr>
            <a:endParaRPr lang="en-US" sz="3600" dirty="0" smtClean="0"/>
          </a:p>
          <a:p>
            <a:pPr>
              <a:buNone/>
            </a:pPr>
            <a:r>
              <a:rPr lang="en-US" sz="3600" dirty="0" smtClean="0"/>
              <a:t>- From Go-To Guide for Chapter Members</a:t>
            </a:r>
          </a:p>
          <a:p>
            <a:pPr>
              <a:buNone/>
            </a:pPr>
            <a:r>
              <a:rPr lang="en-US" sz="3600" dirty="0" smtClean="0"/>
              <a:t> </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Communicate with Chapter Members</a:t>
            </a:r>
            <a:endParaRPr lang="en-US" b="1" u="sng" dirty="0"/>
          </a:p>
        </p:txBody>
      </p:sp>
      <p:sp>
        <p:nvSpPr>
          <p:cNvPr id="3" name="Content Placeholder 2"/>
          <p:cNvSpPr>
            <a:spLocks noGrp="1"/>
          </p:cNvSpPr>
          <p:nvPr>
            <p:ph idx="1"/>
          </p:nvPr>
        </p:nvSpPr>
        <p:spPr>
          <a:xfrm>
            <a:off x="457200" y="1371600"/>
            <a:ext cx="8229600" cy="5029200"/>
          </a:xfrm>
        </p:spPr>
        <p:txBody>
          <a:bodyPr>
            <a:normAutofit fontScale="92500" lnSpcReduction="10000"/>
          </a:bodyPr>
          <a:lstStyle/>
          <a:p>
            <a:r>
              <a:rPr lang="en-US" dirty="0" smtClean="0"/>
              <a:t>Set up and maintain a </a:t>
            </a:r>
            <a:r>
              <a:rPr lang="en-US" dirty="0" smtClean="0">
                <a:hlinkClick r:id="rId3"/>
              </a:rPr>
              <a:t>website</a:t>
            </a:r>
            <a:endParaRPr lang="en-US" dirty="0" smtClean="0"/>
          </a:p>
          <a:p>
            <a:r>
              <a:rPr lang="en-US" dirty="0" smtClean="0"/>
              <a:t>Publish a Chapter Newsletter</a:t>
            </a:r>
          </a:p>
          <a:p>
            <a:r>
              <a:rPr lang="en-US" dirty="0" smtClean="0"/>
              <a:t>Publish a Yearbook</a:t>
            </a:r>
          </a:p>
          <a:p>
            <a:r>
              <a:rPr lang="en-US" dirty="0" smtClean="0"/>
              <a:t>Create an Address book</a:t>
            </a:r>
          </a:p>
          <a:p>
            <a:r>
              <a:rPr lang="en-US" dirty="0" smtClean="0"/>
              <a:t>Print up Refrigerator Magnets</a:t>
            </a:r>
          </a:p>
          <a:p>
            <a:r>
              <a:rPr lang="en-US" dirty="0" smtClean="0"/>
              <a:t>Establish a Phone Tree</a:t>
            </a:r>
          </a:p>
          <a:p>
            <a:r>
              <a:rPr lang="en-US" dirty="0" smtClean="0"/>
              <a:t>Form a Courtesy Committee</a:t>
            </a:r>
          </a:p>
          <a:p>
            <a:r>
              <a:rPr lang="en-US" dirty="0" smtClean="0"/>
              <a:t>E-cards</a:t>
            </a:r>
          </a:p>
          <a:p>
            <a:r>
              <a:rPr lang="en-US" dirty="0" smtClean="0"/>
              <a:t>Mail (both e-mail and snail mail)</a:t>
            </a:r>
          </a:p>
          <a:p>
            <a:r>
              <a:rPr lang="en-US" dirty="0" err="1" smtClean="0"/>
              <a:t>Facebook</a:t>
            </a:r>
            <a:r>
              <a:rPr lang="en-US" dirty="0" smtClean="0"/>
              <a:t> account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1301</TotalTime>
  <Words>991</Words>
  <Application>Microsoft Office PowerPoint</Application>
  <PresentationFormat>On-screen Show (4:3)</PresentationFormat>
  <Paragraphs>158</Paragraphs>
  <Slides>14</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6" baseType="lpstr">
      <vt:lpstr>Office Theme</vt:lpstr>
      <vt:lpstr>Package</vt:lpstr>
      <vt:lpstr>The Delta Kappa Gamma Society International  Communications : The Key to Success</vt:lpstr>
      <vt:lpstr>Communication</vt:lpstr>
      <vt:lpstr>Know Your Websites</vt:lpstr>
      <vt:lpstr>Know Your Websites </vt:lpstr>
      <vt:lpstr>Know your Websites</vt:lpstr>
      <vt:lpstr>Know Your Publications</vt:lpstr>
      <vt:lpstr>Know Your Publications</vt:lpstr>
      <vt:lpstr>Slide 8</vt:lpstr>
      <vt:lpstr>Communicate with Chapter Members</vt:lpstr>
      <vt:lpstr>Communicate with Parents</vt:lpstr>
      <vt:lpstr>Communicating to the Public</vt:lpstr>
      <vt:lpstr>Communicating to the Public Contd.</vt:lpstr>
      <vt:lpstr>Promote your Classroom</vt:lpstr>
      <vt:lpstr>Slide 14</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Clay</dc:creator>
  <cp:lastModifiedBy>Clay</cp:lastModifiedBy>
  <cp:revision>109</cp:revision>
  <dcterms:created xsi:type="dcterms:W3CDTF">2012-05-01T15:00:55Z</dcterms:created>
  <dcterms:modified xsi:type="dcterms:W3CDTF">2012-10-19T18:03:30Z</dcterms:modified>
</cp:coreProperties>
</file>